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9"/>
    <p:sldId id="257" r:id="rId50"/>
    <p:sldId id="258" r:id="rId51"/>
    <p:sldId id="259" r:id="rId52"/>
    <p:sldId id="260" r:id="rId53"/>
    <p:sldId id="261" r:id="rId54"/>
    <p:sldId id="262" r:id="rId55"/>
    <p:sldId id="263" r:id="rId56"/>
    <p:sldId id="264" r:id="rId57"/>
    <p:sldId id="265" r:id="rId58"/>
    <p:sldId id="266" r:id="rId59"/>
    <p:sldId id="267" r:id="rId60"/>
    <p:sldId id="268" r:id="rId6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eague Spartan" charset="1" panose="00000800000000000000"/>
      <p:regular r:id="rId10"/>
    </p:embeddedFont>
    <p:embeddedFont>
      <p:font typeface="Roboto" charset="1" panose="02000000000000000000"/>
      <p:regular r:id="rId11"/>
    </p:embeddedFont>
    <p:embeddedFont>
      <p:font typeface="Roboto Bold" charset="1" panose="02000000000000000000"/>
      <p:regular r:id="rId12"/>
    </p:embeddedFont>
    <p:embeddedFont>
      <p:font typeface="Roboto Italics" charset="1" panose="02000000000000000000"/>
      <p:regular r:id="rId13"/>
    </p:embeddedFont>
    <p:embeddedFont>
      <p:font typeface="Roboto Bold Italics" charset="1" panose="02000000000000000000"/>
      <p:regular r:id="rId14"/>
    </p:embeddedFont>
    <p:embeddedFont>
      <p:font typeface="Raleway 1" charset="1" panose="020B0503030101060003"/>
      <p:regular r:id="rId15"/>
    </p:embeddedFont>
    <p:embeddedFont>
      <p:font typeface="Raleway 1 Bold" charset="1" panose="020B0803030101060003"/>
      <p:regular r:id="rId16"/>
    </p:embeddedFont>
    <p:embeddedFont>
      <p:font typeface="Raleway 1 Thin" charset="1" panose="020B0203030101060003"/>
      <p:regular r:id="rId17"/>
    </p:embeddedFont>
    <p:embeddedFont>
      <p:font typeface="Raleway 1 Heavy" charset="1" panose="020B0003030101060003"/>
      <p:regular r:id="rId18"/>
    </p:embeddedFont>
    <p:embeddedFont>
      <p:font typeface="Raleway 2" charset="1" panose="00000000000000000000"/>
      <p:regular r:id="rId19"/>
    </p:embeddedFont>
    <p:embeddedFont>
      <p:font typeface="Raleway 2 Bold" charset="1" panose="00000000000000000000"/>
      <p:regular r:id="rId20"/>
    </p:embeddedFont>
    <p:embeddedFont>
      <p:font typeface="Raleway 2 Italics" charset="1" panose="00000000000000000000"/>
      <p:regular r:id="rId21"/>
    </p:embeddedFont>
    <p:embeddedFont>
      <p:font typeface="Raleway 2 Bold Italics" charset="1" panose="00000000000000000000"/>
      <p:regular r:id="rId22"/>
    </p:embeddedFont>
    <p:embeddedFont>
      <p:font typeface="Raleway 2 Thin" charset="1" panose="00000000000000000000"/>
      <p:regular r:id="rId23"/>
    </p:embeddedFont>
    <p:embeddedFont>
      <p:font typeface="Raleway 2 Thin Italics" charset="1" panose="00000000000000000000"/>
      <p:regular r:id="rId24"/>
    </p:embeddedFont>
    <p:embeddedFont>
      <p:font typeface="Raleway 2 Extra-Light" charset="1" panose="00000000000000000000"/>
      <p:regular r:id="rId25"/>
    </p:embeddedFont>
    <p:embeddedFont>
      <p:font typeface="Raleway 2 Extra-Light Italics" charset="1" panose="00000000000000000000"/>
      <p:regular r:id="rId26"/>
    </p:embeddedFont>
    <p:embeddedFont>
      <p:font typeface="Raleway 2 Light" charset="1" panose="00000000000000000000"/>
      <p:regular r:id="rId27"/>
    </p:embeddedFont>
    <p:embeddedFont>
      <p:font typeface="Raleway 2 Light Italics" charset="1" panose="00000000000000000000"/>
      <p:regular r:id="rId28"/>
    </p:embeddedFont>
    <p:embeddedFont>
      <p:font typeface="Raleway 2 Medium" charset="1" panose="00000000000000000000"/>
      <p:regular r:id="rId29"/>
    </p:embeddedFont>
    <p:embeddedFont>
      <p:font typeface="Raleway 2 Medium Italics" charset="1" panose="00000000000000000000"/>
      <p:regular r:id="rId30"/>
    </p:embeddedFont>
    <p:embeddedFont>
      <p:font typeface="Raleway 2 Semi-Bold" charset="1" panose="00000000000000000000"/>
      <p:regular r:id="rId31"/>
    </p:embeddedFont>
    <p:embeddedFont>
      <p:font typeface="Raleway 2 Semi-Bold Italics" charset="1" panose="00000000000000000000"/>
      <p:regular r:id="rId32"/>
    </p:embeddedFont>
    <p:embeddedFont>
      <p:font typeface="Raleway 2 Ultra-Bold" charset="1" panose="00000000000000000000"/>
      <p:regular r:id="rId33"/>
    </p:embeddedFont>
    <p:embeddedFont>
      <p:font typeface="Raleway 2 Ultra-Bold Italics" charset="1" panose="00000000000000000000"/>
      <p:regular r:id="rId34"/>
    </p:embeddedFont>
    <p:embeddedFont>
      <p:font typeface="Raleway 2 Heavy" charset="1" panose="00000000000000000000"/>
      <p:regular r:id="rId35"/>
    </p:embeddedFont>
    <p:embeddedFont>
      <p:font typeface="Raleway 2 Heavy Italics" charset="1" panose="00000000000000000000"/>
      <p:regular r:id="rId36"/>
    </p:embeddedFont>
    <p:embeddedFont>
      <p:font typeface="Open Sauce" charset="1" panose="00000500000000000000"/>
      <p:regular r:id="rId37"/>
    </p:embeddedFont>
    <p:embeddedFont>
      <p:font typeface="Open Sauce Bold" charset="1" panose="00000800000000000000"/>
      <p:regular r:id="rId38"/>
    </p:embeddedFont>
    <p:embeddedFont>
      <p:font typeface="Open Sauce Italics" charset="1" panose="00000500000000000000"/>
      <p:regular r:id="rId39"/>
    </p:embeddedFont>
    <p:embeddedFont>
      <p:font typeface="Open Sauce Bold Italics" charset="1" panose="00000800000000000000"/>
      <p:regular r:id="rId40"/>
    </p:embeddedFont>
    <p:embeddedFont>
      <p:font typeface="Open Sauce Light" charset="1" panose="00000400000000000000"/>
      <p:regular r:id="rId41"/>
    </p:embeddedFont>
    <p:embeddedFont>
      <p:font typeface="Open Sauce Light Italics" charset="1" panose="00000400000000000000"/>
      <p:regular r:id="rId42"/>
    </p:embeddedFont>
    <p:embeddedFont>
      <p:font typeface="Open Sauce Medium" charset="1" panose="00000600000000000000"/>
      <p:regular r:id="rId43"/>
    </p:embeddedFont>
    <p:embeddedFont>
      <p:font typeface="Open Sauce Medium Italics" charset="1" panose="00000600000000000000"/>
      <p:regular r:id="rId44"/>
    </p:embeddedFont>
    <p:embeddedFont>
      <p:font typeface="Open Sauce Semi-Bold" charset="1" panose="00000700000000000000"/>
      <p:regular r:id="rId45"/>
    </p:embeddedFont>
    <p:embeddedFont>
      <p:font typeface="Open Sauce Semi-Bold Italics" charset="1" panose="00000700000000000000"/>
      <p:regular r:id="rId46"/>
    </p:embeddedFont>
    <p:embeddedFont>
      <p:font typeface="Open Sauce Heavy" charset="1" panose="00000A00000000000000"/>
      <p:regular r:id="rId47"/>
    </p:embeddedFont>
    <p:embeddedFont>
      <p:font typeface="Open Sauce Heavy Italics" charset="1" panose="00000A00000000000000"/>
      <p:regular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slides/slide1.xml" Type="http://schemas.openxmlformats.org/officeDocument/2006/relationships/slide"/><Relationship Id="rId5" Target="tableStyles.xml" Type="http://schemas.openxmlformats.org/officeDocument/2006/relationships/tableStyles"/><Relationship Id="rId50" Target="slides/slide2.xml" Type="http://schemas.openxmlformats.org/officeDocument/2006/relationships/slide"/><Relationship Id="rId51" Target="slides/slide3.xml" Type="http://schemas.openxmlformats.org/officeDocument/2006/relationships/slide"/><Relationship Id="rId52" Target="slides/slide4.xml" Type="http://schemas.openxmlformats.org/officeDocument/2006/relationships/slide"/><Relationship Id="rId53" Target="slides/slide5.xml" Type="http://schemas.openxmlformats.org/officeDocument/2006/relationships/slide"/><Relationship Id="rId54" Target="slides/slide6.xml" Type="http://schemas.openxmlformats.org/officeDocument/2006/relationships/slide"/><Relationship Id="rId55" Target="slides/slide7.xml" Type="http://schemas.openxmlformats.org/officeDocument/2006/relationships/slide"/><Relationship Id="rId56" Target="slides/slide8.xml" Type="http://schemas.openxmlformats.org/officeDocument/2006/relationships/slide"/><Relationship Id="rId57" Target="slides/slide9.xml" Type="http://schemas.openxmlformats.org/officeDocument/2006/relationships/slide"/><Relationship Id="rId58" Target="slides/slide10.xml" Type="http://schemas.openxmlformats.org/officeDocument/2006/relationships/slide"/><Relationship Id="rId59" Target="slides/slide11.xml" Type="http://schemas.openxmlformats.org/officeDocument/2006/relationships/slide"/><Relationship Id="rId6" Target="fonts/font6.fntdata" Type="http://schemas.openxmlformats.org/officeDocument/2006/relationships/font"/><Relationship Id="rId60" Target="slides/slide12.xml" Type="http://schemas.openxmlformats.org/officeDocument/2006/relationships/slide"/><Relationship Id="rId61" Target="slides/slide13.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svg>
</file>

<file path=ppt/media/image23.png>
</file>

<file path=ppt/media/image24.svg>
</file>

<file path=ppt/media/image3.sv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412211" y="8746594"/>
            <a:ext cx="8875789" cy="1524187"/>
            <a:chOff x="0" y="0"/>
            <a:chExt cx="11834386" cy="2032250"/>
          </a:xfrm>
        </p:grpSpPr>
        <p:pic>
          <p:nvPicPr>
            <p:cNvPr name="Picture 3" id="3"/>
            <p:cNvPicPr>
              <a:picLocks noChangeAspect="true"/>
            </p:cNvPicPr>
            <p:nvPr/>
          </p:nvPicPr>
          <p:blipFill>
            <a:blip r:embed="rId2"/>
            <a:srcRect l="0" t="37124" r="0" b="37124"/>
            <a:stretch>
              <a:fillRect/>
            </a:stretch>
          </p:blipFill>
          <p:spPr>
            <a:xfrm flipH="false" flipV="false">
              <a:off x="0" y="0"/>
              <a:ext cx="11834386" cy="2032250"/>
            </a:xfrm>
            <a:prstGeom prst="rect">
              <a:avLst/>
            </a:prstGeom>
          </p:spPr>
        </p:pic>
      </p:grpSp>
      <p:grpSp>
        <p:nvGrpSpPr>
          <p:cNvPr name="Group 4" id="4"/>
          <p:cNvGrpSpPr/>
          <p:nvPr/>
        </p:nvGrpSpPr>
        <p:grpSpPr>
          <a:xfrm rot="0">
            <a:off x="0" y="0"/>
            <a:ext cx="1540406" cy="1540406"/>
            <a:chOff x="0" y="0"/>
            <a:chExt cx="2053875" cy="2053875"/>
          </a:xfrm>
        </p:grpSpPr>
        <p:pic>
          <p:nvPicPr>
            <p:cNvPr name="Picture 5" id="5"/>
            <p:cNvPicPr>
              <a:picLocks noChangeAspect="true"/>
            </p:cNvPicPr>
            <p:nvPr/>
          </p:nvPicPr>
          <p:blipFill>
            <a:blip r:embed="rId2"/>
            <a:srcRect l="16656" t="0" r="16656" b="0"/>
            <a:stretch>
              <a:fillRect/>
            </a:stretch>
          </p:blipFill>
          <p:spPr>
            <a:xfrm flipH="false" flipV="false">
              <a:off x="0" y="0"/>
              <a:ext cx="2053875" cy="2053875"/>
            </a:xfrm>
            <a:prstGeom prst="rect">
              <a:avLst/>
            </a:prstGeom>
          </p:spPr>
        </p:pic>
      </p:grpSp>
      <p:sp>
        <p:nvSpPr>
          <p:cNvPr name="Freeform 6" id="6"/>
          <p:cNvSpPr/>
          <p:nvPr/>
        </p:nvSpPr>
        <p:spPr>
          <a:xfrm flipH="false" flipV="false" rot="0">
            <a:off x="13695782" y="-856215"/>
            <a:ext cx="5189937" cy="5208879"/>
          </a:xfrm>
          <a:custGeom>
            <a:avLst/>
            <a:gdLst/>
            <a:ahLst/>
            <a:cxnLst/>
            <a:rect r="r" b="b" t="t" l="l"/>
            <a:pathLst>
              <a:path h="5208879" w="5189937">
                <a:moveTo>
                  <a:pt x="0" y="0"/>
                </a:moveTo>
                <a:lnTo>
                  <a:pt x="5189937" y="0"/>
                </a:lnTo>
                <a:lnTo>
                  <a:pt x="5189937" y="5208879"/>
                </a:lnTo>
                <a:lnTo>
                  <a:pt x="0" y="5208879"/>
                </a:lnTo>
                <a:lnTo>
                  <a:pt x="0" y="0"/>
                </a:lnTo>
                <a:close/>
              </a:path>
            </a:pathLst>
          </a:custGeom>
          <a:blipFill>
            <a:blip r:embed="rId3">
              <a:alphaModFix amt="73000"/>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540406" y="7872542"/>
            <a:ext cx="6799140" cy="2137643"/>
            <a:chOff x="0" y="0"/>
            <a:chExt cx="1790720" cy="563001"/>
          </a:xfrm>
        </p:grpSpPr>
        <p:sp>
          <p:nvSpPr>
            <p:cNvPr name="Freeform 8" id="8"/>
            <p:cNvSpPr/>
            <p:nvPr/>
          </p:nvSpPr>
          <p:spPr>
            <a:xfrm flipH="false" flipV="false" rot="0">
              <a:off x="0" y="0"/>
              <a:ext cx="1790720" cy="563001"/>
            </a:xfrm>
            <a:custGeom>
              <a:avLst/>
              <a:gdLst/>
              <a:ahLst/>
              <a:cxnLst/>
              <a:rect r="r" b="b" t="t" l="l"/>
              <a:pathLst>
                <a:path h="563001" w="1790720">
                  <a:moveTo>
                    <a:pt x="113866" y="0"/>
                  </a:moveTo>
                  <a:lnTo>
                    <a:pt x="1676854" y="0"/>
                  </a:lnTo>
                  <a:cubicBezTo>
                    <a:pt x="1739741" y="0"/>
                    <a:pt x="1790720" y="50980"/>
                    <a:pt x="1790720" y="113866"/>
                  </a:cubicBezTo>
                  <a:lnTo>
                    <a:pt x="1790720" y="449134"/>
                  </a:lnTo>
                  <a:cubicBezTo>
                    <a:pt x="1790720" y="512021"/>
                    <a:pt x="1739741" y="563001"/>
                    <a:pt x="1676854" y="563001"/>
                  </a:cubicBezTo>
                  <a:lnTo>
                    <a:pt x="113866" y="563001"/>
                  </a:lnTo>
                  <a:cubicBezTo>
                    <a:pt x="50980" y="563001"/>
                    <a:pt x="0" y="512021"/>
                    <a:pt x="0" y="449134"/>
                  </a:cubicBezTo>
                  <a:lnTo>
                    <a:pt x="0" y="113866"/>
                  </a:lnTo>
                  <a:cubicBezTo>
                    <a:pt x="0" y="50980"/>
                    <a:pt x="50980" y="0"/>
                    <a:pt x="113866" y="0"/>
                  </a:cubicBezTo>
                  <a:close/>
                </a:path>
              </a:pathLst>
            </a:custGeom>
            <a:solidFill>
              <a:srgbClr val="292929"/>
            </a:solidFill>
          </p:spPr>
        </p:sp>
        <p:sp>
          <p:nvSpPr>
            <p:cNvPr name="TextBox 9" id="9"/>
            <p:cNvSpPr txBox="true"/>
            <p:nvPr/>
          </p:nvSpPr>
          <p:spPr>
            <a:xfrm>
              <a:off x="0" y="-47625"/>
              <a:ext cx="1790720" cy="610626"/>
            </a:xfrm>
            <a:prstGeom prst="rect">
              <a:avLst/>
            </a:prstGeom>
          </p:spPr>
          <p:txBody>
            <a:bodyPr anchor="ctr" rtlCol="false" tIns="50800" lIns="50800" bIns="50800" rIns="50800"/>
            <a:lstStyle/>
            <a:p>
              <a:pPr algn="ctr">
                <a:lnSpc>
                  <a:spcPts val="2800"/>
                </a:lnSpc>
              </a:pPr>
            </a:p>
          </p:txBody>
        </p:sp>
      </p:grpSp>
      <p:sp>
        <p:nvSpPr>
          <p:cNvPr name="TextBox 10" id="10"/>
          <p:cNvSpPr txBox="true"/>
          <p:nvPr/>
        </p:nvSpPr>
        <p:spPr>
          <a:xfrm rot="0">
            <a:off x="1540406" y="780877"/>
            <a:ext cx="13169653" cy="3169206"/>
          </a:xfrm>
          <a:prstGeom prst="rect">
            <a:avLst/>
          </a:prstGeom>
        </p:spPr>
        <p:txBody>
          <a:bodyPr anchor="t" rtlCol="false" tIns="0" lIns="0" bIns="0" rIns="0">
            <a:spAutoFit/>
          </a:bodyPr>
          <a:lstStyle/>
          <a:p>
            <a:pPr>
              <a:lnSpc>
                <a:spcPts val="12744"/>
              </a:lnSpc>
              <a:spcBef>
                <a:spcPct val="0"/>
              </a:spcBef>
            </a:pPr>
            <a:r>
              <a:rPr lang="en-US" sz="9103">
                <a:solidFill>
                  <a:srgbClr val="FFFFFF"/>
                </a:solidFill>
                <a:latin typeface="Raleway 1 Bold"/>
              </a:rPr>
              <a:t>TECH TITIANS (CN127)  PRESENTS :-</a:t>
            </a:r>
          </a:p>
        </p:txBody>
      </p:sp>
      <p:sp>
        <p:nvSpPr>
          <p:cNvPr name="TextBox 11" id="11"/>
          <p:cNvSpPr txBox="true"/>
          <p:nvPr/>
        </p:nvSpPr>
        <p:spPr>
          <a:xfrm rot="0">
            <a:off x="1540406" y="4416808"/>
            <a:ext cx="16009438" cy="3373580"/>
          </a:xfrm>
          <a:prstGeom prst="rect">
            <a:avLst/>
          </a:prstGeom>
        </p:spPr>
        <p:txBody>
          <a:bodyPr anchor="t" rtlCol="false" tIns="0" lIns="0" bIns="0" rIns="0">
            <a:spAutoFit/>
          </a:bodyPr>
          <a:lstStyle/>
          <a:p>
            <a:pPr>
              <a:lnSpc>
                <a:spcPts val="13554"/>
              </a:lnSpc>
              <a:spcBef>
                <a:spcPct val="0"/>
              </a:spcBef>
            </a:pPr>
            <a:r>
              <a:rPr lang="en-US" sz="9681">
                <a:solidFill>
                  <a:srgbClr val="C28B72"/>
                </a:solidFill>
                <a:latin typeface="Open Sauce"/>
              </a:rPr>
              <a:t>SPAM EMAIL DETECTION (ML101)</a:t>
            </a:r>
          </a:p>
        </p:txBody>
      </p:sp>
      <p:sp>
        <p:nvSpPr>
          <p:cNvPr name="TextBox 12" id="12"/>
          <p:cNvSpPr txBox="true"/>
          <p:nvPr/>
        </p:nvSpPr>
        <p:spPr>
          <a:xfrm rot="0">
            <a:off x="1812943" y="8344151"/>
            <a:ext cx="6312290" cy="1127749"/>
          </a:xfrm>
          <a:prstGeom prst="rect">
            <a:avLst/>
          </a:prstGeom>
        </p:spPr>
        <p:txBody>
          <a:bodyPr anchor="t" rtlCol="false" tIns="0" lIns="0" bIns="0" rIns="0">
            <a:spAutoFit/>
          </a:bodyPr>
          <a:lstStyle/>
          <a:p>
            <a:pPr>
              <a:lnSpc>
                <a:spcPts val="4542"/>
              </a:lnSpc>
              <a:spcBef>
                <a:spcPct val="0"/>
              </a:spcBef>
            </a:pPr>
            <a:r>
              <a:rPr lang="en-US" sz="3244">
                <a:solidFill>
                  <a:srgbClr val="FFFFFF"/>
                </a:solidFill>
                <a:latin typeface="Open Sauce Medium Italics"/>
              </a:rPr>
              <a:t>Prepared By: SAGAR, HARMEET, MANOHAR, JONAH</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716669" y="-1028700"/>
            <a:ext cx="4609246" cy="4114800"/>
          </a:xfrm>
          <a:custGeom>
            <a:avLst/>
            <a:gdLst/>
            <a:ahLst/>
            <a:cxnLst/>
            <a:rect r="r" b="b" t="t" l="l"/>
            <a:pathLst>
              <a:path h="4114800" w="4609246">
                <a:moveTo>
                  <a:pt x="0" y="0"/>
                </a:moveTo>
                <a:lnTo>
                  <a:pt x="4609246" y="0"/>
                </a:lnTo>
                <a:lnTo>
                  <a:pt x="4609246" y="4114800"/>
                </a:lnTo>
                <a:lnTo>
                  <a:pt x="0" y="4114800"/>
                </a:lnTo>
                <a:lnTo>
                  <a:pt x="0" y="0"/>
                </a:lnTo>
                <a:close/>
              </a:path>
            </a:pathLst>
          </a:custGeom>
          <a:blipFill>
            <a:blip r:embed="rId2">
              <a:alphaModFix amt="6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958103" y="1834041"/>
            <a:ext cx="7548665" cy="6086467"/>
          </a:xfrm>
          <a:custGeom>
            <a:avLst/>
            <a:gdLst/>
            <a:ahLst/>
            <a:cxnLst/>
            <a:rect r="r" b="b" t="t" l="l"/>
            <a:pathLst>
              <a:path h="6086467" w="7548665">
                <a:moveTo>
                  <a:pt x="0" y="0"/>
                </a:moveTo>
                <a:lnTo>
                  <a:pt x="7548665" y="0"/>
                </a:lnTo>
                <a:lnTo>
                  <a:pt x="7548665" y="6086467"/>
                </a:lnTo>
                <a:lnTo>
                  <a:pt x="0" y="6086467"/>
                </a:lnTo>
                <a:lnTo>
                  <a:pt x="0" y="0"/>
                </a:lnTo>
                <a:close/>
              </a:path>
            </a:pathLst>
          </a:custGeom>
          <a:blipFill>
            <a:blip r:embed="rId4"/>
            <a:stretch>
              <a:fillRect l="0" t="0" r="0" b="-481"/>
            </a:stretch>
          </a:blipFill>
        </p:spPr>
      </p:sp>
      <p:sp>
        <p:nvSpPr>
          <p:cNvPr name="Freeform 4" id="4"/>
          <p:cNvSpPr/>
          <p:nvPr/>
        </p:nvSpPr>
        <p:spPr>
          <a:xfrm flipH="false" flipV="false" rot="0">
            <a:off x="1317620" y="1834041"/>
            <a:ext cx="7969276" cy="6086467"/>
          </a:xfrm>
          <a:custGeom>
            <a:avLst/>
            <a:gdLst/>
            <a:ahLst/>
            <a:cxnLst/>
            <a:rect r="r" b="b" t="t" l="l"/>
            <a:pathLst>
              <a:path h="6086467" w="7969276">
                <a:moveTo>
                  <a:pt x="0" y="0"/>
                </a:moveTo>
                <a:lnTo>
                  <a:pt x="7969277" y="0"/>
                </a:lnTo>
                <a:lnTo>
                  <a:pt x="7969277" y="6086467"/>
                </a:lnTo>
                <a:lnTo>
                  <a:pt x="0" y="6086467"/>
                </a:lnTo>
                <a:lnTo>
                  <a:pt x="0" y="0"/>
                </a:lnTo>
                <a:close/>
              </a:path>
            </a:pathLst>
          </a:custGeom>
          <a:blipFill>
            <a:blip r:embed="rId5"/>
            <a:stretch>
              <a:fillRect l="0" t="0" r="0" b="0"/>
            </a:stretch>
          </a:blipFill>
        </p:spPr>
      </p:sp>
      <p:sp>
        <p:nvSpPr>
          <p:cNvPr name="TextBox 5" id="5"/>
          <p:cNvSpPr txBox="true"/>
          <p:nvPr/>
        </p:nvSpPr>
        <p:spPr>
          <a:xfrm rot="0">
            <a:off x="7535177" y="561022"/>
            <a:ext cx="2692360" cy="896621"/>
          </a:xfrm>
          <a:prstGeom prst="rect">
            <a:avLst/>
          </a:prstGeom>
        </p:spPr>
        <p:txBody>
          <a:bodyPr anchor="t" rtlCol="false" tIns="0" lIns="0" bIns="0" rIns="0">
            <a:spAutoFit/>
          </a:bodyPr>
          <a:lstStyle/>
          <a:p>
            <a:pPr algn="ctr">
              <a:lnSpc>
                <a:spcPts val="7279"/>
              </a:lnSpc>
              <a:spcBef>
                <a:spcPct val="0"/>
              </a:spcBef>
            </a:pPr>
            <a:r>
              <a:rPr lang="en-US" sz="5199" u="sng">
                <a:solidFill>
                  <a:srgbClr val="FFFFFF"/>
                </a:solidFill>
                <a:latin typeface="Raleway 2 Bold"/>
              </a:rPr>
              <a:t>F1 Score</a:t>
            </a:r>
          </a:p>
        </p:txBody>
      </p:sp>
      <p:sp>
        <p:nvSpPr>
          <p:cNvPr name="TextBox 6" id="6"/>
          <p:cNvSpPr txBox="true"/>
          <p:nvPr/>
        </p:nvSpPr>
        <p:spPr>
          <a:xfrm rot="0">
            <a:off x="3051407" y="8916987"/>
            <a:ext cx="4926211" cy="606425"/>
          </a:xfrm>
          <a:prstGeom prst="rect">
            <a:avLst/>
          </a:prstGeom>
        </p:spPr>
        <p:txBody>
          <a:bodyPr anchor="t" rtlCol="false" tIns="0" lIns="0" bIns="0" rIns="0">
            <a:spAutoFit/>
          </a:bodyPr>
          <a:lstStyle/>
          <a:p>
            <a:pPr algn="ctr">
              <a:lnSpc>
                <a:spcPts val="4899"/>
              </a:lnSpc>
              <a:spcBef>
                <a:spcPct val="0"/>
              </a:spcBef>
            </a:pPr>
            <a:r>
              <a:rPr lang="en-US" sz="3499">
                <a:solidFill>
                  <a:srgbClr val="FFFFFF"/>
                </a:solidFill>
                <a:latin typeface="Raleway 2 Bold"/>
              </a:rPr>
              <a:t>LOGISTIC REGRESSION</a:t>
            </a:r>
          </a:p>
        </p:txBody>
      </p:sp>
      <p:sp>
        <p:nvSpPr>
          <p:cNvPr name="TextBox 7" id="7"/>
          <p:cNvSpPr txBox="true"/>
          <p:nvPr/>
        </p:nvSpPr>
        <p:spPr>
          <a:xfrm rot="0">
            <a:off x="13293512" y="8916987"/>
            <a:ext cx="877848" cy="606425"/>
          </a:xfrm>
          <a:prstGeom prst="rect">
            <a:avLst/>
          </a:prstGeom>
        </p:spPr>
        <p:txBody>
          <a:bodyPr anchor="t" rtlCol="false" tIns="0" lIns="0" bIns="0" rIns="0">
            <a:spAutoFit/>
          </a:bodyPr>
          <a:lstStyle/>
          <a:p>
            <a:pPr algn="ctr">
              <a:lnSpc>
                <a:spcPts val="4899"/>
              </a:lnSpc>
              <a:spcBef>
                <a:spcPct val="0"/>
              </a:spcBef>
            </a:pPr>
            <a:r>
              <a:rPr lang="en-US" sz="3499">
                <a:solidFill>
                  <a:srgbClr val="FFFFFF"/>
                </a:solidFill>
                <a:latin typeface="Raleway 2 Bold"/>
              </a:rPr>
              <a:t>SVC</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211077" y="3427803"/>
            <a:ext cx="3751484" cy="7090433"/>
          </a:xfrm>
          <a:custGeom>
            <a:avLst/>
            <a:gdLst/>
            <a:ahLst/>
            <a:cxnLst/>
            <a:rect r="r" b="b" t="t" l="l"/>
            <a:pathLst>
              <a:path h="7090433" w="3751484">
                <a:moveTo>
                  <a:pt x="0" y="0"/>
                </a:moveTo>
                <a:lnTo>
                  <a:pt x="3751483" y="0"/>
                </a:lnTo>
                <a:lnTo>
                  <a:pt x="3751483" y="7090433"/>
                </a:lnTo>
                <a:lnTo>
                  <a:pt x="0" y="70904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828117" y="3427803"/>
            <a:ext cx="3751484" cy="7090433"/>
          </a:xfrm>
          <a:custGeom>
            <a:avLst/>
            <a:gdLst/>
            <a:ahLst/>
            <a:cxnLst/>
            <a:rect r="r" b="b" t="t" l="l"/>
            <a:pathLst>
              <a:path h="7090433" w="3751484">
                <a:moveTo>
                  <a:pt x="0" y="0"/>
                </a:moveTo>
                <a:lnTo>
                  <a:pt x="3751484" y="0"/>
                </a:lnTo>
                <a:lnTo>
                  <a:pt x="3751484" y="7090433"/>
                </a:lnTo>
                <a:lnTo>
                  <a:pt x="0" y="70904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051374" y="2219442"/>
            <a:ext cx="6063538" cy="5396549"/>
          </a:xfrm>
          <a:custGeom>
            <a:avLst/>
            <a:gdLst/>
            <a:ahLst/>
            <a:cxnLst/>
            <a:rect r="r" b="b" t="t" l="l"/>
            <a:pathLst>
              <a:path h="5396549" w="6063538">
                <a:moveTo>
                  <a:pt x="0" y="0"/>
                </a:moveTo>
                <a:lnTo>
                  <a:pt x="6063538" y="0"/>
                </a:lnTo>
                <a:lnTo>
                  <a:pt x="6063538" y="5396549"/>
                </a:lnTo>
                <a:lnTo>
                  <a:pt x="0" y="5396549"/>
                </a:lnTo>
                <a:lnTo>
                  <a:pt x="0" y="0"/>
                </a:lnTo>
                <a:close/>
              </a:path>
            </a:pathLst>
          </a:custGeom>
          <a:blipFill>
            <a:blip r:embed="rId4"/>
            <a:stretch>
              <a:fillRect l="0" t="0" r="0" b="0"/>
            </a:stretch>
          </a:blipFill>
        </p:spPr>
      </p:sp>
      <p:sp>
        <p:nvSpPr>
          <p:cNvPr name="Freeform 5" id="5"/>
          <p:cNvSpPr/>
          <p:nvPr/>
        </p:nvSpPr>
        <p:spPr>
          <a:xfrm flipH="false" flipV="false" rot="0">
            <a:off x="10027331" y="2243193"/>
            <a:ext cx="6193427" cy="5372798"/>
          </a:xfrm>
          <a:custGeom>
            <a:avLst/>
            <a:gdLst/>
            <a:ahLst/>
            <a:cxnLst/>
            <a:rect r="r" b="b" t="t" l="l"/>
            <a:pathLst>
              <a:path h="5372798" w="6193427">
                <a:moveTo>
                  <a:pt x="0" y="0"/>
                </a:moveTo>
                <a:lnTo>
                  <a:pt x="6193427" y="0"/>
                </a:lnTo>
                <a:lnTo>
                  <a:pt x="6193427" y="5372798"/>
                </a:lnTo>
                <a:lnTo>
                  <a:pt x="0" y="5372798"/>
                </a:lnTo>
                <a:lnTo>
                  <a:pt x="0" y="0"/>
                </a:lnTo>
                <a:close/>
              </a:path>
            </a:pathLst>
          </a:custGeom>
          <a:blipFill>
            <a:blip r:embed="rId5"/>
            <a:stretch>
              <a:fillRect l="0" t="0" r="0" b="0"/>
            </a:stretch>
          </a:blipFill>
        </p:spPr>
      </p:sp>
      <p:sp>
        <p:nvSpPr>
          <p:cNvPr name="TextBox 6" id="6"/>
          <p:cNvSpPr txBox="true"/>
          <p:nvPr/>
        </p:nvSpPr>
        <p:spPr>
          <a:xfrm rot="0">
            <a:off x="6321871" y="578802"/>
            <a:ext cx="5118973" cy="804546"/>
          </a:xfrm>
          <a:prstGeom prst="rect">
            <a:avLst/>
          </a:prstGeom>
        </p:spPr>
        <p:txBody>
          <a:bodyPr anchor="t" rtlCol="false" tIns="0" lIns="0" bIns="0" rIns="0">
            <a:spAutoFit/>
          </a:bodyPr>
          <a:lstStyle/>
          <a:p>
            <a:pPr algn="ctr">
              <a:lnSpc>
                <a:spcPts val="6579"/>
              </a:lnSpc>
              <a:spcBef>
                <a:spcPct val="0"/>
              </a:spcBef>
            </a:pPr>
            <a:r>
              <a:rPr lang="en-US" sz="4699" u="sng">
                <a:solidFill>
                  <a:srgbClr val="FFFFFF"/>
                </a:solidFill>
                <a:latin typeface="Raleway 2 Bold"/>
              </a:rPr>
              <a:t>USER INTERFACE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838519">
            <a:off x="-2139739" y="-486964"/>
            <a:ext cx="7315200" cy="3910307"/>
          </a:xfrm>
          <a:custGeom>
            <a:avLst/>
            <a:gdLst/>
            <a:ahLst/>
            <a:cxnLst/>
            <a:rect r="r" b="b" t="t" l="l"/>
            <a:pathLst>
              <a:path h="3910307" w="7315200">
                <a:moveTo>
                  <a:pt x="0" y="0"/>
                </a:moveTo>
                <a:lnTo>
                  <a:pt x="7315200" y="0"/>
                </a:lnTo>
                <a:lnTo>
                  <a:pt x="7315200" y="3910307"/>
                </a:lnTo>
                <a:lnTo>
                  <a:pt x="0" y="3910307"/>
                </a:lnTo>
                <a:lnTo>
                  <a:pt x="0" y="0"/>
                </a:lnTo>
                <a:close/>
              </a:path>
            </a:pathLst>
          </a:custGeom>
          <a:blipFill>
            <a:blip r:embed="rId2">
              <a:alphaModFix amt="36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347364" y="1089399"/>
            <a:ext cx="11593271" cy="1057081"/>
          </a:xfrm>
          <a:prstGeom prst="rect">
            <a:avLst/>
          </a:prstGeom>
        </p:spPr>
        <p:txBody>
          <a:bodyPr anchor="t" rtlCol="false" tIns="0" lIns="0" bIns="0" rIns="0">
            <a:spAutoFit/>
          </a:bodyPr>
          <a:lstStyle/>
          <a:p>
            <a:pPr algn="ctr">
              <a:lnSpc>
                <a:spcPts val="8624"/>
              </a:lnSpc>
              <a:spcBef>
                <a:spcPct val="0"/>
              </a:spcBef>
            </a:pPr>
            <a:r>
              <a:rPr lang="en-US" sz="6160" u="sng">
                <a:solidFill>
                  <a:srgbClr val="FFFFFF"/>
                </a:solidFill>
                <a:latin typeface="Open Sauce Bold"/>
              </a:rPr>
              <a:t>Conclusion</a:t>
            </a:r>
          </a:p>
        </p:txBody>
      </p:sp>
      <p:sp>
        <p:nvSpPr>
          <p:cNvPr name="TextBox 4" id="4"/>
          <p:cNvSpPr txBox="true"/>
          <p:nvPr/>
        </p:nvSpPr>
        <p:spPr>
          <a:xfrm rot="0">
            <a:off x="1628284" y="2985648"/>
            <a:ext cx="15031432" cy="4724819"/>
          </a:xfrm>
          <a:prstGeom prst="rect">
            <a:avLst/>
          </a:prstGeom>
        </p:spPr>
        <p:txBody>
          <a:bodyPr anchor="t" rtlCol="false" tIns="0" lIns="0" bIns="0" rIns="0">
            <a:spAutoFit/>
          </a:bodyPr>
          <a:lstStyle/>
          <a:p>
            <a:pPr algn="ctr">
              <a:lnSpc>
                <a:spcPts val="4701"/>
              </a:lnSpc>
              <a:spcBef>
                <a:spcPct val="0"/>
              </a:spcBef>
            </a:pPr>
          </a:p>
          <a:p>
            <a:pPr algn="ctr">
              <a:lnSpc>
                <a:spcPts val="4701"/>
              </a:lnSpc>
              <a:spcBef>
                <a:spcPct val="0"/>
              </a:spcBef>
            </a:pPr>
            <a:r>
              <a:rPr lang="en-US" sz="3358">
                <a:solidFill>
                  <a:srgbClr val="FFFFFF"/>
                </a:solidFill>
                <a:latin typeface="Raleway 2"/>
              </a:rPr>
              <a:t>In conclusion, integrating logistic regression and SVM offers a robust solution for spam email detection. By combining logistic regression's binary outcome modeling with SVM's capability in handling high-dimensional data, this approach provides effective classification. Incorporating evaluation metrics ensures reliability. Overall, this combined approach enhances email security by accurately identifying and mitigating spam, thus improving user experience.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9273" y="6345743"/>
            <a:ext cx="4490357" cy="4114800"/>
          </a:xfrm>
          <a:custGeom>
            <a:avLst/>
            <a:gdLst/>
            <a:ahLst/>
            <a:cxnLst/>
            <a:rect r="r" b="b" t="t" l="l"/>
            <a:pathLst>
              <a:path h="4114800" w="4490357">
                <a:moveTo>
                  <a:pt x="0" y="0"/>
                </a:moveTo>
                <a:lnTo>
                  <a:pt x="4490357" y="0"/>
                </a:lnTo>
                <a:lnTo>
                  <a:pt x="4490357" y="4114800"/>
                </a:lnTo>
                <a:lnTo>
                  <a:pt x="0" y="4114800"/>
                </a:lnTo>
                <a:lnTo>
                  <a:pt x="0" y="0"/>
                </a:lnTo>
                <a:close/>
              </a:path>
            </a:pathLst>
          </a:custGeom>
          <a:blipFill>
            <a:blip r:embed="rId2">
              <a:alphaModFix amt="52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594962">
            <a:off x="14082457" y="-532392"/>
            <a:ext cx="4490357" cy="4114800"/>
          </a:xfrm>
          <a:custGeom>
            <a:avLst/>
            <a:gdLst/>
            <a:ahLst/>
            <a:cxnLst/>
            <a:rect r="r" b="b" t="t" l="l"/>
            <a:pathLst>
              <a:path h="4114800" w="4490357">
                <a:moveTo>
                  <a:pt x="0" y="0"/>
                </a:moveTo>
                <a:lnTo>
                  <a:pt x="4490357" y="0"/>
                </a:lnTo>
                <a:lnTo>
                  <a:pt x="4490357" y="4114800"/>
                </a:lnTo>
                <a:lnTo>
                  <a:pt x="0" y="4114800"/>
                </a:lnTo>
                <a:lnTo>
                  <a:pt x="0" y="0"/>
                </a:lnTo>
                <a:close/>
              </a:path>
            </a:pathLst>
          </a:custGeom>
          <a:blipFill>
            <a:blip r:embed="rId2">
              <a:alphaModFix amt="52000"/>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4459143" y="3667504"/>
            <a:ext cx="9369713" cy="1921655"/>
            <a:chOff x="0" y="0"/>
            <a:chExt cx="12492951" cy="2562207"/>
          </a:xfrm>
        </p:grpSpPr>
        <p:sp>
          <p:nvSpPr>
            <p:cNvPr name="TextBox 5" id="5"/>
            <p:cNvSpPr txBox="true"/>
            <p:nvPr/>
          </p:nvSpPr>
          <p:spPr>
            <a:xfrm rot="0">
              <a:off x="0" y="934796"/>
              <a:ext cx="12492951" cy="1627411"/>
            </a:xfrm>
            <a:prstGeom prst="rect">
              <a:avLst/>
            </a:prstGeom>
          </p:spPr>
          <p:txBody>
            <a:bodyPr anchor="t" rtlCol="false" tIns="0" lIns="0" bIns="0" rIns="0">
              <a:spAutoFit/>
            </a:bodyPr>
            <a:lstStyle/>
            <a:p>
              <a:pPr algn="l">
                <a:lnSpc>
                  <a:spcPts val="9808"/>
                </a:lnSpc>
              </a:pPr>
              <a:r>
                <a:rPr lang="en-US" sz="7846" spc="784">
                  <a:solidFill>
                    <a:srgbClr val="FFFFFF"/>
                  </a:solidFill>
                  <a:latin typeface="League Spartan"/>
                </a:rPr>
                <a:t>THANK YOU</a:t>
              </a:r>
            </a:p>
          </p:txBody>
        </p:sp>
        <p:sp>
          <p:nvSpPr>
            <p:cNvPr name="TextBox 6" id="6"/>
            <p:cNvSpPr txBox="true"/>
            <p:nvPr/>
          </p:nvSpPr>
          <p:spPr>
            <a:xfrm rot="0">
              <a:off x="0" y="-28575"/>
              <a:ext cx="12492951" cy="564974"/>
            </a:xfrm>
            <a:prstGeom prst="rect">
              <a:avLst/>
            </a:prstGeom>
          </p:spPr>
          <p:txBody>
            <a:bodyPr anchor="t" rtlCol="false" tIns="0" lIns="0" bIns="0" rIns="0">
              <a:spAutoFit/>
            </a:bodyPr>
            <a:lstStyle/>
            <a:p>
              <a:pPr algn="l">
                <a:lnSpc>
                  <a:spcPts val="3307"/>
                </a:lnSpc>
              </a:pPr>
              <a:r>
                <a:rPr lang="en-US" sz="2645" spc="264">
                  <a:solidFill>
                    <a:srgbClr val="FFFFFF"/>
                  </a:solidFill>
                  <a:latin typeface="Roboto Bold Italics"/>
                </a:rPr>
                <a:t>TEAM </a:t>
              </a:r>
              <a:r>
                <a:rPr lang="en-US" sz="2645" spc="264">
                  <a:solidFill>
                    <a:srgbClr val="CB6CE6"/>
                  </a:solidFill>
                  <a:latin typeface="Roboto Bold Italics"/>
                </a:rPr>
                <a:t>TITANS</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840510" y="455893"/>
            <a:ext cx="12115863" cy="9375214"/>
          </a:xfrm>
          <a:custGeom>
            <a:avLst/>
            <a:gdLst/>
            <a:ahLst/>
            <a:cxnLst/>
            <a:rect r="r" b="b" t="t" l="l"/>
            <a:pathLst>
              <a:path h="9375214" w="12115863">
                <a:moveTo>
                  <a:pt x="0" y="0"/>
                </a:moveTo>
                <a:lnTo>
                  <a:pt x="12115863" y="0"/>
                </a:lnTo>
                <a:lnTo>
                  <a:pt x="12115863" y="9375214"/>
                </a:lnTo>
                <a:lnTo>
                  <a:pt x="0" y="9375214"/>
                </a:lnTo>
                <a:lnTo>
                  <a:pt x="0" y="0"/>
                </a:lnTo>
                <a:close/>
              </a:path>
            </a:pathLst>
          </a:custGeom>
          <a:blipFill>
            <a:blip r:embed="rId2"/>
            <a:stretch>
              <a:fillRect l="0" t="-1439" r="-2704"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5689336" y="0"/>
            <a:ext cx="2598664" cy="2617702"/>
          </a:xfrm>
          <a:custGeom>
            <a:avLst/>
            <a:gdLst/>
            <a:ahLst/>
            <a:cxnLst/>
            <a:rect r="r" b="b" t="t" l="l"/>
            <a:pathLst>
              <a:path h="2617702" w="2598664">
                <a:moveTo>
                  <a:pt x="0" y="0"/>
                </a:moveTo>
                <a:lnTo>
                  <a:pt x="2598664" y="0"/>
                </a:lnTo>
                <a:lnTo>
                  <a:pt x="2598664" y="2617702"/>
                </a:lnTo>
                <a:lnTo>
                  <a:pt x="0" y="2617702"/>
                </a:lnTo>
                <a:lnTo>
                  <a:pt x="0" y="0"/>
                </a:lnTo>
                <a:close/>
              </a:path>
            </a:pathLst>
          </a:custGeom>
          <a:blipFill>
            <a:blip r:embed="rId2">
              <a:alphaModFix amt="61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874658" y="395984"/>
            <a:ext cx="10538685" cy="962662"/>
          </a:xfrm>
          <a:prstGeom prst="rect">
            <a:avLst/>
          </a:prstGeom>
        </p:spPr>
        <p:txBody>
          <a:bodyPr anchor="t" rtlCol="false" tIns="0" lIns="0" bIns="0" rIns="0">
            <a:spAutoFit/>
          </a:bodyPr>
          <a:lstStyle/>
          <a:p>
            <a:pPr algn="ctr">
              <a:lnSpc>
                <a:spcPts val="7839"/>
              </a:lnSpc>
              <a:spcBef>
                <a:spcPct val="0"/>
              </a:spcBef>
            </a:pPr>
            <a:r>
              <a:rPr lang="en-US" sz="5599" u="sng">
                <a:solidFill>
                  <a:srgbClr val="FFFFFF"/>
                </a:solidFill>
                <a:latin typeface="Open Sauce Bold"/>
              </a:rPr>
              <a:t>Spam Email Detection</a:t>
            </a:r>
          </a:p>
        </p:txBody>
      </p:sp>
      <p:sp>
        <p:nvSpPr>
          <p:cNvPr name="TextBox 4" id="4"/>
          <p:cNvSpPr txBox="true"/>
          <p:nvPr/>
        </p:nvSpPr>
        <p:spPr>
          <a:xfrm rot="0">
            <a:off x="1703727" y="2200927"/>
            <a:ext cx="14880547" cy="6676933"/>
          </a:xfrm>
          <a:prstGeom prst="rect">
            <a:avLst/>
          </a:prstGeom>
        </p:spPr>
        <p:txBody>
          <a:bodyPr anchor="t" rtlCol="false" tIns="0" lIns="0" bIns="0" rIns="0">
            <a:spAutoFit/>
          </a:bodyPr>
          <a:lstStyle/>
          <a:p>
            <a:pPr marL="626223" indent="-313112" lvl="1">
              <a:lnSpc>
                <a:spcPts val="4872"/>
              </a:lnSpc>
              <a:buFont typeface="Arial"/>
              <a:buChar char="•"/>
            </a:pPr>
            <a:r>
              <a:rPr lang="en-US" sz="2900" spc="87">
                <a:solidFill>
                  <a:srgbClr val="FFFFFF"/>
                </a:solidFill>
                <a:latin typeface="Open Sauce Bold"/>
              </a:rPr>
              <a:t>Spam emails pose a significant threat in today's digital world, inundating inboxes and causing disruptions to personal and professional communications.</a:t>
            </a:r>
          </a:p>
          <a:p>
            <a:pPr marL="626223" indent="-313112" lvl="1">
              <a:lnSpc>
                <a:spcPts val="4872"/>
              </a:lnSpc>
              <a:buFont typeface="Arial"/>
              <a:buChar char="•"/>
            </a:pPr>
            <a:r>
              <a:rPr lang="en-US" sz="2900" spc="87">
                <a:solidFill>
                  <a:srgbClr val="FFFFFF"/>
                </a:solidFill>
                <a:latin typeface="Open Sauce Bold"/>
              </a:rPr>
              <a:t>Detecting spam emails efficiently is crucial to maintaining a clutter-free inbox and protecting users from malicious content, phishing attacks, and scams.</a:t>
            </a:r>
          </a:p>
          <a:p>
            <a:pPr marL="626223" indent="-313112" lvl="1">
              <a:lnSpc>
                <a:spcPts val="4872"/>
              </a:lnSpc>
              <a:buFont typeface="Arial"/>
              <a:buChar char="•"/>
            </a:pPr>
            <a:r>
              <a:rPr lang="en-US" sz="2900" spc="87">
                <a:solidFill>
                  <a:srgbClr val="FFFFFF"/>
                </a:solidFill>
                <a:latin typeface="Open Sauce Bold"/>
              </a:rPr>
              <a:t>Traditional rule-based filters have limitations in adapting to evolving spamming techniques and may result in false positives or negatives.</a:t>
            </a:r>
          </a:p>
          <a:p>
            <a:pPr marL="626223" indent="-313112" lvl="1">
              <a:lnSpc>
                <a:spcPts val="4872"/>
              </a:lnSpc>
              <a:buFont typeface="Arial"/>
              <a:buChar char="•"/>
            </a:pPr>
            <a:r>
              <a:rPr lang="en-US" sz="2900" spc="87">
                <a:solidFill>
                  <a:srgbClr val="FFFFFF"/>
                </a:solidFill>
                <a:latin typeface="Open Sauce Bold"/>
              </a:rPr>
              <a:t>Machine learning (ML) algorithms offer a more adaptive and accurate solution to spam email detection by learning patterns from data and improving over time.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4393610" y="0"/>
            <a:ext cx="4041105" cy="3306358"/>
          </a:xfrm>
          <a:custGeom>
            <a:avLst/>
            <a:gdLst/>
            <a:ahLst/>
            <a:cxnLst/>
            <a:rect r="r" b="b" t="t" l="l"/>
            <a:pathLst>
              <a:path h="3306358" w="4041105">
                <a:moveTo>
                  <a:pt x="0" y="0"/>
                </a:moveTo>
                <a:lnTo>
                  <a:pt x="4041105" y="0"/>
                </a:lnTo>
                <a:lnTo>
                  <a:pt x="4041105" y="3306358"/>
                </a:lnTo>
                <a:lnTo>
                  <a:pt x="0" y="3306358"/>
                </a:lnTo>
                <a:lnTo>
                  <a:pt x="0" y="0"/>
                </a:lnTo>
                <a:close/>
              </a:path>
            </a:pathLst>
          </a:custGeom>
          <a:blipFill>
            <a:blip r:embed="rId2">
              <a:alphaModFix amt="53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537133" y="378811"/>
            <a:ext cx="16678156" cy="837566"/>
          </a:xfrm>
          <a:prstGeom prst="rect">
            <a:avLst/>
          </a:prstGeom>
        </p:spPr>
        <p:txBody>
          <a:bodyPr anchor="t" rtlCol="false" tIns="0" lIns="0" bIns="0" rIns="0">
            <a:spAutoFit/>
          </a:bodyPr>
          <a:lstStyle/>
          <a:p>
            <a:pPr algn="just">
              <a:lnSpc>
                <a:spcPts val="6859"/>
              </a:lnSpc>
              <a:spcBef>
                <a:spcPct val="0"/>
              </a:spcBef>
            </a:pPr>
            <a:r>
              <a:rPr lang="en-US" sz="4899" u="sng">
                <a:solidFill>
                  <a:srgbClr val="FFFFFF"/>
                </a:solidFill>
                <a:latin typeface="Raleway 2 Bold"/>
              </a:rPr>
              <a:t>Problem: Developing a Spam Email Detection Algorithm</a:t>
            </a:r>
          </a:p>
        </p:txBody>
      </p:sp>
      <p:sp>
        <p:nvSpPr>
          <p:cNvPr name="TextBox 4" id="4"/>
          <p:cNvSpPr txBox="true"/>
          <p:nvPr/>
        </p:nvSpPr>
        <p:spPr>
          <a:xfrm rot="0">
            <a:off x="246561" y="2292728"/>
            <a:ext cx="17259300" cy="6503035"/>
          </a:xfrm>
          <a:prstGeom prst="rect">
            <a:avLst/>
          </a:prstGeom>
        </p:spPr>
        <p:txBody>
          <a:bodyPr anchor="t" rtlCol="false" tIns="0" lIns="0" bIns="0" rIns="0">
            <a:spAutoFit/>
          </a:bodyPr>
          <a:lstStyle/>
          <a:p>
            <a:pPr marL="669289" indent="-334645" lvl="1">
              <a:lnSpc>
                <a:spcPts val="4339"/>
              </a:lnSpc>
              <a:buFont typeface="Arial"/>
              <a:buChar char="•"/>
            </a:pPr>
            <a:r>
              <a:rPr lang="en-US" sz="3099">
                <a:solidFill>
                  <a:srgbClr val="FFFFFF"/>
                </a:solidFill>
                <a:latin typeface="Open Sauce Bold"/>
              </a:rPr>
              <a:t>In today's digital age, the inundation of spam emails poses a critical challenge to email users. The objective of this project is to develop a machine learning algorithm capable of automatically detecting spam emails, thereby enhancing inbox management and mitigating security risks. </a:t>
            </a:r>
          </a:p>
          <a:p>
            <a:pPr marL="669289" indent="-334645" lvl="1">
              <a:lnSpc>
                <a:spcPts val="4339"/>
              </a:lnSpc>
              <a:buFont typeface="Arial"/>
              <a:buChar char="•"/>
            </a:pPr>
            <a:r>
              <a:rPr lang="en-US" sz="3099">
                <a:solidFill>
                  <a:srgbClr val="FFFFFF"/>
                </a:solidFill>
                <a:latin typeface="Open Sauce Bold"/>
              </a:rPr>
              <a:t>Traditional rule-based spam filters often falter in adapting to evolving spamming techniques, resulting in false positives and negatives. Moreover, the diversity of spam content and the constant evolution of tactics by spammers further compound the challenge. </a:t>
            </a:r>
          </a:p>
          <a:p>
            <a:pPr marL="669289" indent="-334645" lvl="1">
              <a:lnSpc>
                <a:spcPts val="4339"/>
              </a:lnSpc>
              <a:buFont typeface="Arial"/>
              <a:buChar char="•"/>
            </a:pPr>
            <a:r>
              <a:rPr lang="en-US" sz="3099">
                <a:solidFill>
                  <a:srgbClr val="FFFFFF"/>
                </a:solidFill>
                <a:latin typeface="Open Sauce Bold"/>
              </a:rPr>
              <a:t>Real-time detection is imperative to prevent spam emails from reaching users' inboxes promptly. Overcoming these challenges requires innovative approaches and robust machine learning models capable of effectively discerning spam from legitimate emails.</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537133" y="378811"/>
            <a:ext cx="5829328" cy="997034"/>
          </a:xfrm>
          <a:prstGeom prst="rect">
            <a:avLst/>
          </a:prstGeom>
        </p:spPr>
        <p:txBody>
          <a:bodyPr anchor="t" rtlCol="false" tIns="0" lIns="0" bIns="0" rIns="0">
            <a:spAutoFit/>
          </a:bodyPr>
          <a:lstStyle/>
          <a:p>
            <a:pPr algn="just">
              <a:lnSpc>
                <a:spcPts val="6859"/>
              </a:lnSpc>
            </a:pPr>
            <a:r>
              <a:rPr lang="en-US" sz="4899" u="sng">
                <a:solidFill>
                  <a:srgbClr val="FFFFFF"/>
                </a:solidFill>
                <a:latin typeface="Raleway 2 Bold"/>
              </a:rPr>
              <a:t>Data Preprocessing</a:t>
            </a:r>
          </a:p>
          <a:p>
            <a:pPr algn="just">
              <a:lnSpc>
                <a:spcPts val="840"/>
              </a:lnSpc>
              <a:spcBef>
                <a:spcPct val="0"/>
              </a:spcBef>
            </a:pPr>
          </a:p>
        </p:txBody>
      </p:sp>
      <p:sp>
        <p:nvSpPr>
          <p:cNvPr name="TextBox 3" id="3"/>
          <p:cNvSpPr txBox="true"/>
          <p:nvPr/>
        </p:nvSpPr>
        <p:spPr>
          <a:xfrm rot="0">
            <a:off x="373761" y="1771760"/>
            <a:ext cx="6724899" cy="6556002"/>
          </a:xfrm>
          <a:prstGeom prst="rect">
            <a:avLst/>
          </a:prstGeom>
        </p:spPr>
        <p:txBody>
          <a:bodyPr anchor="t" rtlCol="false" tIns="0" lIns="0" bIns="0" rIns="0">
            <a:spAutoFit/>
          </a:bodyPr>
          <a:lstStyle/>
          <a:p>
            <a:pPr marL="542923" indent="-271462" lvl="1">
              <a:lnSpc>
                <a:spcPts val="3520"/>
              </a:lnSpc>
              <a:buFont typeface="Arial"/>
              <a:buChar char="•"/>
            </a:pPr>
            <a:r>
              <a:rPr lang="en-US" sz="2514">
                <a:solidFill>
                  <a:srgbClr val="FFFFFF"/>
                </a:solidFill>
                <a:latin typeface="Open Sauce Medium"/>
              </a:rPr>
              <a:t>Data Cleaning: Eliminate duplicates and irrelevant information from the dataset to ensure its quality and relevance for training the model.</a:t>
            </a:r>
          </a:p>
          <a:p>
            <a:pPr marL="542923" indent="-271462" lvl="1">
              <a:lnSpc>
                <a:spcPts val="3520"/>
              </a:lnSpc>
              <a:buFont typeface="Arial"/>
              <a:buChar char="•"/>
            </a:pPr>
            <a:r>
              <a:rPr lang="en-US" sz="2514">
                <a:solidFill>
                  <a:srgbClr val="FFFFFF"/>
                </a:solidFill>
                <a:latin typeface="Open Sauce Medium"/>
              </a:rPr>
              <a:t>Text Preprocessing: Employ tokenization to break down text into individual words or tokens. Normalize text by lowercasing to reduce word variations and handle special characters.</a:t>
            </a:r>
          </a:p>
          <a:p>
            <a:pPr marL="542923" indent="-271462" lvl="1">
              <a:lnSpc>
                <a:spcPts val="3520"/>
              </a:lnSpc>
              <a:buFont typeface="Arial"/>
              <a:buChar char="•"/>
            </a:pPr>
            <a:r>
              <a:rPr lang="en-US" sz="2514">
                <a:solidFill>
                  <a:srgbClr val="FFFFFF"/>
                </a:solidFill>
                <a:latin typeface="Open Sauce Medium"/>
              </a:rPr>
              <a:t>Vectorization: Utilize vectorization techniques such as TF-IDF to convert textual data into numerical form, enabling ML algorithms to process and the data effectively.</a:t>
            </a:r>
          </a:p>
        </p:txBody>
      </p:sp>
      <p:sp>
        <p:nvSpPr>
          <p:cNvPr name="TextBox 4" id="4"/>
          <p:cNvSpPr txBox="true"/>
          <p:nvPr/>
        </p:nvSpPr>
        <p:spPr>
          <a:xfrm rot="0">
            <a:off x="10238021" y="378811"/>
            <a:ext cx="6067633" cy="997034"/>
          </a:xfrm>
          <a:prstGeom prst="rect">
            <a:avLst/>
          </a:prstGeom>
        </p:spPr>
        <p:txBody>
          <a:bodyPr anchor="t" rtlCol="false" tIns="0" lIns="0" bIns="0" rIns="0">
            <a:spAutoFit/>
          </a:bodyPr>
          <a:lstStyle/>
          <a:p>
            <a:pPr algn="just">
              <a:lnSpc>
                <a:spcPts val="6859"/>
              </a:lnSpc>
            </a:pPr>
            <a:r>
              <a:rPr lang="en-US" sz="4899" u="sng">
                <a:solidFill>
                  <a:srgbClr val="FFFFFF"/>
                </a:solidFill>
                <a:latin typeface="Raleway 2 Bold"/>
              </a:rPr>
              <a:t>Feature Engineering</a:t>
            </a:r>
          </a:p>
          <a:p>
            <a:pPr algn="just">
              <a:lnSpc>
                <a:spcPts val="840"/>
              </a:lnSpc>
              <a:spcBef>
                <a:spcPct val="0"/>
              </a:spcBef>
            </a:pPr>
          </a:p>
        </p:txBody>
      </p:sp>
      <p:sp>
        <p:nvSpPr>
          <p:cNvPr name="TextBox 5" id="5"/>
          <p:cNvSpPr txBox="true"/>
          <p:nvPr/>
        </p:nvSpPr>
        <p:spPr>
          <a:xfrm rot="0">
            <a:off x="9806756" y="1771760"/>
            <a:ext cx="6930162" cy="5766853"/>
          </a:xfrm>
          <a:prstGeom prst="rect">
            <a:avLst/>
          </a:prstGeom>
        </p:spPr>
        <p:txBody>
          <a:bodyPr anchor="t" rtlCol="false" tIns="0" lIns="0" bIns="0" rIns="0">
            <a:spAutoFit/>
          </a:bodyPr>
          <a:lstStyle/>
          <a:p>
            <a:pPr marL="540149" indent="-270075" lvl="1">
              <a:lnSpc>
                <a:spcPts val="3502"/>
              </a:lnSpc>
              <a:buFont typeface="Arial"/>
              <a:buChar char="•"/>
            </a:pPr>
            <a:r>
              <a:rPr lang="en-US" sz="2501">
                <a:solidFill>
                  <a:srgbClr val="FFFFFF"/>
                </a:solidFill>
                <a:latin typeface="Open Sauce Medium"/>
              </a:rPr>
              <a:t>Word Frequency: Analyzing the frequency of words in emails to identify common patterns or spam-related terms.</a:t>
            </a:r>
          </a:p>
          <a:p>
            <a:pPr marL="540149" indent="-270075" lvl="1">
              <a:lnSpc>
                <a:spcPts val="3502"/>
              </a:lnSpc>
              <a:buFont typeface="Arial"/>
              <a:buChar char="•"/>
            </a:pPr>
            <a:r>
              <a:rPr lang="en-US" sz="2501">
                <a:solidFill>
                  <a:srgbClr val="FFFFFF"/>
                </a:solidFill>
                <a:latin typeface="Open Sauce Medium"/>
              </a:rPr>
              <a:t>Presence of Specific Keywords: Detecting the presence of known spam-related keywords or phrases indicative of spam content.</a:t>
            </a:r>
          </a:p>
          <a:p>
            <a:pPr marL="540149" indent="-270075" lvl="1">
              <a:lnSpc>
                <a:spcPts val="3502"/>
              </a:lnSpc>
              <a:buFont typeface="Arial"/>
              <a:buChar char="•"/>
            </a:pPr>
            <a:r>
              <a:rPr lang="en-US" sz="2501">
                <a:solidFill>
                  <a:srgbClr val="FFFFFF"/>
                </a:solidFill>
                <a:latin typeface="Open Sauce Medium"/>
              </a:rPr>
              <a:t>Structural Features: Examining structural aspects of emails such as sender information, email headers, and formatting, which may reveal spam-like characteristics.</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6083323" y="280628"/>
            <a:ext cx="6121355" cy="1362794"/>
          </a:xfrm>
          <a:prstGeom prst="rect">
            <a:avLst/>
          </a:prstGeom>
        </p:spPr>
        <p:txBody>
          <a:bodyPr anchor="t" rtlCol="false" tIns="0" lIns="0" bIns="0" rIns="0">
            <a:spAutoFit/>
          </a:bodyPr>
          <a:lstStyle/>
          <a:p>
            <a:pPr algn="ctr">
              <a:lnSpc>
                <a:spcPts val="8637"/>
              </a:lnSpc>
            </a:pPr>
            <a:r>
              <a:rPr lang="en-US" sz="6169" u="sng">
                <a:solidFill>
                  <a:srgbClr val="FFFFFF"/>
                </a:solidFill>
                <a:latin typeface="Raleway 2 Bold"/>
              </a:rPr>
              <a:t>Model Selection</a:t>
            </a:r>
          </a:p>
          <a:p>
            <a:pPr algn="just">
              <a:lnSpc>
                <a:spcPts val="1884"/>
              </a:lnSpc>
              <a:spcBef>
                <a:spcPct val="0"/>
              </a:spcBef>
            </a:pPr>
          </a:p>
        </p:txBody>
      </p:sp>
      <p:sp>
        <p:nvSpPr>
          <p:cNvPr name="TextBox 3" id="3"/>
          <p:cNvSpPr txBox="true"/>
          <p:nvPr/>
        </p:nvSpPr>
        <p:spPr>
          <a:xfrm rot="0">
            <a:off x="1430993" y="2473993"/>
            <a:ext cx="15426013" cy="5809977"/>
          </a:xfrm>
          <a:prstGeom prst="rect">
            <a:avLst/>
          </a:prstGeom>
        </p:spPr>
        <p:txBody>
          <a:bodyPr anchor="t" rtlCol="false" tIns="0" lIns="0" bIns="0" rIns="0">
            <a:spAutoFit/>
          </a:bodyPr>
          <a:lstStyle/>
          <a:p>
            <a:pPr marL="743124" indent="-371562" lvl="1">
              <a:lnSpc>
                <a:spcPts val="5782"/>
              </a:lnSpc>
              <a:buFont typeface="Arial"/>
              <a:buChar char="•"/>
            </a:pPr>
            <a:r>
              <a:rPr lang="en-US" sz="3441" spc="30">
                <a:solidFill>
                  <a:srgbClr val="FFFFFF"/>
                </a:solidFill>
                <a:latin typeface="Open Sauce Medium"/>
              </a:rPr>
              <a:t>Importance of Model Selection: Selecting an appropriate ML algorithm is crucial for achieving accurate and efficient spam email detection.</a:t>
            </a:r>
          </a:p>
          <a:p>
            <a:pPr>
              <a:lnSpc>
                <a:spcPts val="5782"/>
              </a:lnSpc>
            </a:pPr>
          </a:p>
          <a:p>
            <a:pPr marL="743124" indent="-371562" lvl="1">
              <a:lnSpc>
                <a:spcPts val="5782"/>
              </a:lnSpc>
              <a:buFont typeface="Arial"/>
              <a:buChar char="•"/>
            </a:pPr>
            <a:r>
              <a:rPr lang="en-US" sz="3441" spc="30">
                <a:solidFill>
                  <a:srgbClr val="FFFFFF"/>
                </a:solidFill>
                <a:latin typeface="Open Sauce Medium"/>
              </a:rPr>
              <a:t>Candidate Algorithms: Consider various ML algorithms suitable for classification tasks, such as:</a:t>
            </a:r>
          </a:p>
          <a:p>
            <a:pPr>
              <a:lnSpc>
                <a:spcPts val="5782"/>
              </a:lnSpc>
            </a:pPr>
            <a:r>
              <a:rPr lang="en-US" sz="3441" spc="30">
                <a:solidFill>
                  <a:srgbClr val="FFFFFF"/>
                </a:solidFill>
                <a:latin typeface="Open Sauce"/>
              </a:rPr>
              <a:t>      1. </a:t>
            </a:r>
            <a:r>
              <a:rPr lang="en-US" sz="3441" spc="30">
                <a:solidFill>
                  <a:srgbClr val="FFFFFF"/>
                </a:solidFill>
                <a:latin typeface="Open Sauce Medium"/>
              </a:rPr>
              <a:t>Support Vector Machines (SVM)</a:t>
            </a:r>
          </a:p>
          <a:p>
            <a:pPr>
              <a:lnSpc>
                <a:spcPts val="5782"/>
              </a:lnSpc>
            </a:pPr>
            <a:r>
              <a:rPr lang="en-US" sz="3441" spc="30">
                <a:solidFill>
                  <a:srgbClr val="FFFFFF"/>
                </a:solidFill>
                <a:latin typeface="Open Sauce Medium"/>
              </a:rPr>
              <a:t>      2. </a:t>
            </a:r>
            <a:r>
              <a:rPr lang="en-US" sz="3441" spc="30">
                <a:solidFill>
                  <a:srgbClr val="FFFFFF"/>
                </a:solidFill>
                <a:latin typeface="Open Sauce"/>
              </a:rPr>
              <a:t>Logistic Regression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488103" y="-144359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832617" y="2633105"/>
            <a:ext cx="14622765" cy="6829594"/>
          </a:xfrm>
          <a:prstGeom prst="rect">
            <a:avLst/>
          </a:prstGeom>
        </p:spPr>
        <p:txBody>
          <a:bodyPr anchor="t" rtlCol="false" tIns="0" lIns="0" bIns="0" rIns="0">
            <a:spAutoFit/>
          </a:bodyPr>
          <a:lstStyle/>
          <a:p>
            <a:pPr marL="565304" indent="-282652" lvl="1">
              <a:lnSpc>
                <a:spcPts val="3665"/>
              </a:lnSpc>
              <a:buFont typeface="Arial"/>
              <a:buChar char="•"/>
            </a:pPr>
            <a:r>
              <a:rPr lang="en-US" sz="2618">
                <a:solidFill>
                  <a:srgbClr val="FFFFFF"/>
                </a:solidFill>
                <a:latin typeface="Open Sauce Medium"/>
              </a:rPr>
              <a:t>Purpose: SVMs are used for spam email detection, aiming to find the best hyperplane to separate spam from non-spam emails.</a:t>
            </a:r>
          </a:p>
          <a:p>
            <a:pPr>
              <a:lnSpc>
                <a:spcPts val="3665"/>
              </a:lnSpc>
            </a:pPr>
          </a:p>
          <a:p>
            <a:pPr marL="565304" indent="-282652" lvl="1">
              <a:lnSpc>
                <a:spcPts val="3665"/>
              </a:lnSpc>
              <a:buFont typeface="Arial"/>
              <a:buChar char="•"/>
            </a:pPr>
            <a:r>
              <a:rPr lang="en-US" sz="2618">
                <a:solidFill>
                  <a:srgbClr val="FFFFFF"/>
                </a:solidFill>
                <a:latin typeface="Open Sauce Medium"/>
              </a:rPr>
              <a:t>Model Function: SVMs classify emails into spam or non-spam categories by mapping them into a high-dimensional feature space and identifying the hyperplane that maximizes the margin between the two classes.</a:t>
            </a:r>
          </a:p>
          <a:p>
            <a:pPr>
              <a:lnSpc>
                <a:spcPts val="3665"/>
              </a:lnSpc>
            </a:pPr>
          </a:p>
          <a:p>
            <a:pPr marL="565304" indent="-282652" lvl="1">
              <a:lnSpc>
                <a:spcPts val="3665"/>
              </a:lnSpc>
              <a:buFont typeface="Arial"/>
              <a:buChar char="•"/>
            </a:pPr>
            <a:r>
              <a:rPr lang="en-US" sz="2618">
                <a:solidFill>
                  <a:srgbClr val="FFFFFF"/>
                </a:solidFill>
                <a:latin typeface="Open Sauce Medium"/>
              </a:rPr>
              <a:t>Kernel Trick: SVMs handle nonlinear classification problems using the kernel trick, which implicitly maps data into a higher-dimensional space. Common kernels include linear, polynomial, and radial basis function (RBF).</a:t>
            </a:r>
          </a:p>
          <a:p>
            <a:pPr>
              <a:lnSpc>
                <a:spcPts val="3665"/>
              </a:lnSpc>
            </a:pPr>
          </a:p>
          <a:p>
            <a:pPr marL="565304" indent="-282652" lvl="1">
              <a:lnSpc>
                <a:spcPts val="3665"/>
              </a:lnSpc>
              <a:buFont typeface="Arial"/>
              <a:buChar char="•"/>
            </a:pPr>
            <a:r>
              <a:rPr lang="en-US" sz="2618">
                <a:solidFill>
                  <a:srgbClr val="FFFFFF"/>
                </a:solidFill>
                <a:latin typeface="Open Sauce Medium"/>
              </a:rPr>
              <a:t>Advantages:</a:t>
            </a:r>
          </a:p>
          <a:p>
            <a:pPr>
              <a:lnSpc>
                <a:spcPts val="3665"/>
              </a:lnSpc>
            </a:pPr>
            <a:r>
              <a:rPr lang="en-US" sz="2618">
                <a:solidFill>
                  <a:srgbClr val="FFFFFF"/>
                </a:solidFill>
                <a:latin typeface="Open Sauce"/>
              </a:rPr>
              <a:t>      1. </a:t>
            </a:r>
            <a:r>
              <a:rPr lang="en-US" sz="2618">
                <a:solidFill>
                  <a:srgbClr val="FFFFFF"/>
                </a:solidFill>
                <a:latin typeface="Open Sauce Medium"/>
              </a:rPr>
              <a:t>Effective with high-dimensional text-based data.</a:t>
            </a:r>
          </a:p>
          <a:p>
            <a:pPr>
              <a:lnSpc>
                <a:spcPts val="3665"/>
              </a:lnSpc>
            </a:pPr>
            <a:r>
              <a:rPr lang="en-US" sz="2618">
                <a:solidFill>
                  <a:srgbClr val="FFFFFF"/>
                </a:solidFill>
                <a:latin typeface="Open Sauce Medium"/>
              </a:rPr>
              <a:t>      2. </a:t>
            </a:r>
            <a:r>
              <a:rPr lang="en-US" sz="2618">
                <a:solidFill>
                  <a:srgbClr val="FFFFFF"/>
                </a:solidFill>
                <a:latin typeface="Open Sauce Medium"/>
              </a:rPr>
              <a:t>Robust to overfitting and imbalanced datasets.</a:t>
            </a:r>
          </a:p>
          <a:p>
            <a:pPr>
              <a:lnSpc>
                <a:spcPts val="3665"/>
              </a:lnSpc>
            </a:pPr>
            <a:r>
              <a:rPr lang="en-US" sz="2618">
                <a:solidFill>
                  <a:srgbClr val="FFFFFF"/>
                </a:solidFill>
                <a:latin typeface="Open Sauce"/>
              </a:rPr>
              <a:t>      3. </a:t>
            </a:r>
            <a:r>
              <a:rPr lang="en-US" sz="2618">
                <a:solidFill>
                  <a:srgbClr val="FFFFFF"/>
                </a:solidFill>
                <a:latin typeface="Open Sauce Medium"/>
              </a:rPr>
              <a:t>Suitable for handling imbalanced data common in spam email detection.</a:t>
            </a:r>
          </a:p>
        </p:txBody>
      </p:sp>
      <p:sp>
        <p:nvSpPr>
          <p:cNvPr name="TextBox 4" id="4"/>
          <p:cNvSpPr txBox="true"/>
          <p:nvPr/>
        </p:nvSpPr>
        <p:spPr>
          <a:xfrm rot="0">
            <a:off x="2570321" y="758732"/>
            <a:ext cx="13147358" cy="804546"/>
          </a:xfrm>
          <a:prstGeom prst="rect">
            <a:avLst/>
          </a:prstGeom>
        </p:spPr>
        <p:txBody>
          <a:bodyPr anchor="t" rtlCol="false" tIns="0" lIns="0" bIns="0" rIns="0">
            <a:spAutoFit/>
          </a:bodyPr>
          <a:lstStyle/>
          <a:p>
            <a:pPr algn="ctr">
              <a:lnSpc>
                <a:spcPts val="6579"/>
              </a:lnSpc>
              <a:spcBef>
                <a:spcPct val="0"/>
              </a:spcBef>
            </a:pPr>
            <a:r>
              <a:rPr lang="en-US" sz="4699" u="sng">
                <a:solidFill>
                  <a:srgbClr val="FFFFFF"/>
                </a:solidFill>
                <a:latin typeface="Raleway 2 Bold"/>
              </a:rPr>
              <a:t>Understanding SVMs in Spam Email Detection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488103" y="-144359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alphaModFix amt="41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657615" y="2428706"/>
            <a:ext cx="14972770" cy="6829594"/>
          </a:xfrm>
          <a:prstGeom prst="rect">
            <a:avLst/>
          </a:prstGeom>
        </p:spPr>
        <p:txBody>
          <a:bodyPr anchor="t" rtlCol="false" tIns="0" lIns="0" bIns="0" rIns="0">
            <a:spAutoFit/>
          </a:bodyPr>
          <a:lstStyle/>
          <a:p>
            <a:pPr marL="565304" indent="-282652" lvl="1">
              <a:lnSpc>
                <a:spcPts val="3665"/>
              </a:lnSpc>
              <a:buFont typeface="Arial"/>
              <a:buChar char="•"/>
            </a:pPr>
            <a:r>
              <a:rPr lang="en-US" sz="2618">
                <a:solidFill>
                  <a:srgbClr val="FFFFFF"/>
                </a:solidFill>
                <a:latin typeface="Open Sauce Medium"/>
              </a:rPr>
              <a:t>Purpose: Logistic regression is used for binary classification tasks, predicting the probability of an input belonging to a specific class.</a:t>
            </a:r>
          </a:p>
          <a:p>
            <a:pPr>
              <a:lnSpc>
                <a:spcPts val="3665"/>
              </a:lnSpc>
            </a:pPr>
          </a:p>
          <a:p>
            <a:pPr marL="565304" indent="-282652" lvl="1">
              <a:lnSpc>
                <a:spcPts val="3665"/>
              </a:lnSpc>
              <a:buFont typeface="Arial"/>
              <a:buChar char="•"/>
            </a:pPr>
            <a:r>
              <a:rPr lang="en-US" sz="2618">
                <a:solidFill>
                  <a:srgbClr val="FFFFFF"/>
                </a:solidFill>
                <a:latin typeface="Open Sauce Medium"/>
              </a:rPr>
              <a:t>Model Function: It employs the logistic function (sigmoid function) to ensure output probabilities fall between 0 and 1, facilitating binary classification.</a:t>
            </a:r>
          </a:p>
          <a:p>
            <a:pPr>
              <a:lnSpc>
                <a:spcPts val="3665"/>
              </a:lnSpc>
            </a:pPr>
          </a:p>
          <a:p>
            <a:pPr marL="565304" indent="-282652" lvl="1">
              <a:lnSpc>
                <a:spcPts val="3665"/>
              </a:lnSpc>
              <a:buFont typeface="Arial"/>
              <a:buChar char="•"/>
            </a:pPr>
            <a:r>
              <a:rPr lang="en-US" sz="2618">
                <a:solidFill>
                  <a:srgbClr val="FFFFFF"/>
                </a:solidFill>
                <a:latin typeface="Open Sauce Medium"/>
              </a:rPr>
              <a:t>Parameter Optimization: Model parameters are optimized through techniques like gradient descent, minimizing the difference between predicted probabilities and actual outcomes during training.</a:t>
            </a:r>
          </a:p>
          <a:p>
            <a:pPr marL="565304" indent="-282652" lvl="1">
              <a:lnSpc>
                <a:spcPts val="3665"/>
              </a:lnSpc>
              <a:buFont typeface="Arial"/>
              <a:buChar char="•"/>
            </a:pPr>
            <a:r>
              <a:rPr lang="en-US" sz="2618">
                <a:solidFill>
                  <a:srgbClr val="FFFFFF"/>
                </a:solidFill>
                <a:latin typeface="Open Sauce Medium"/>
              </a:rPr>
              <a:t>Evaluation Metrics: Performance is assessed using metrics like accuracy, precision, recall, and F1-score, along with confusion matrices for deeper insights</a:t>
            </a:r>
          </a:p>
          <a:p>
            <a:pPr>
              <a:lnSpc>
                <a:spcPts val="3665"/>
              </a:lnSpc>
            </a:pPr>
          </a:p>
          <a:p>
            <a:pPr marL="565304" indent="-282652" lvl="1">
              <a:lnSpc>
                <a:spcPts val="3665"/>
              </a:lnSpc>
              <a:buFont typeface="Arial"/>
              <a:buChar char="•"/>
            </a:pPr>
            <a:r>
              <a:rPr lang="en-US" sz="2618">
                <a:solidFill>
                  <a:srgbClr val="FFFFFF"/>
                </a:solidFill>
                <a:latin typeface="Open Sauce Medium"/>
              </a:rPr>
              <a:t>Applications: Logistic regression finds widespread use in spam email detection due to its ability to model binary outcomes effectively, aiding in classifying emails as spam or non-spam based on their features.</a:t>
            </a:r>
          </a:p>
        </p:txBody>
      </p:sp>
      <p:sp>
        <p:nvSpPr>
          <p:cNvPr name="TextBox 4" id="4"/>
          <p:cNvSpPr txBox="true"/>
          <p:nvPr/>
        </p:nvSpPr>
        <p:spPr>
          <a:xfrm rot="0">
            <a:off x="641509" y="758732"/>
            <a:ext cx="17004983" cy="804546"/>
          </a:xfrm>
          <a:prstGeom prst="rect">
            <a:avLst/>
          </a:prstGeom>
        </p:spPr>
        <p:txBody>
          <a:bodyPr anchor="t" rtlCol="false" tIns="0" lIns="0" bIns="0" rIns="0">
            <a:spAutoFit/>
          </a:bodyPr>
          <a:lstStyle/>
          <a:p>
            <a:pPr algn="ctr">
              <a:lnSpc>
                <a:spcPts val="6579"/>
              </a:lnSpc>
              <a:spcBef>
                <a:spcPct val="0"/>
              </a:spcBef>
            </a:pPr>
            <a:r>
              <a:rPr lang="en-US" sz="4699" u="sng">
                <a:solidFill>
                  <a:srgbClr val="FFFFFF"/>
                </a:solidFill>
                <a:latin typeface="Raleway 2 Bold"/>
              </a:rPr>
              <a:t>Understanding Logical Regression in Spam Email Detection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395757" y="5666811"/>
            <a:ext cx="2551711" cy="5591398"/>
          </a:xfrm>
          <a:custGeom>
            <a:avLst/>
            <a:gdLst/>
            <a:ahLst/>
            <a:cxnLst/>
            <a:rect r="r" b="b" t="t" l="l"/>
            <a:pathLst>
              <a:path h="5591398" w="2551711">
                <a:moveTo>
                  <a:pt x="0" y="0"/>
                </a:moveTo>
                <a:lnTo>
                  <a:pt x="2551710" y="0"/>
                </a:lnTo>
                <a:lnTo>
                  <a:pt x="2551710" y="5591397"/>
                </a:lnTo>
                <a:lnTo>
                  <a:pt x="0" y="5591397"/>
                </a:lnTo>
                <a:lnTo>
                  <a:pt x="0" y="0"/>
                </a:lnTo>
                <a:close/>
              </a:path>
            </a:pathLst>
          </a:custGeom>
          <a:blipFill>
            <a:blip r:embed="rId2">
              <a:alphaModFix amt="51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155953" y="624840"/>
            <a:ext cx="4534466" cy="721996"/>
          </a:xfrm>
          <a:prstGeom prst="rect">
            <a:avLst/>
          </a:prstGeom>
        </p:spPr>
        <p:txBody>
          <a:bodyPr anchor="t" rtlCol="false" tIns="0" lIns="0" bIns="0" rIns="0">
            <a:spAutoFit/>
          </a:bodyPr>
          <a:lstStyle/>
          <a:p>
            <a:pPr algn="ctr">
              <a:lnSpc>
                <a:spcPts val="5879"/>
              </a:lnSpc>
              <a:spcBef>
                <a:spcPct val="0"/>
              </a:spcBef>
            </a:pPr>
            <a:r>
              <a:rPr lang="en-US" sz="4199" u="sng">
                <a:solidFill>
                  <a:srgbClr val="FFFFFF"/>
                </a:solidFill>
                <a:latin typeface="Raleway 2 Bold"/>
              </a:rPr>
              <a:t>Model Training</a:t>
            </a:r>
          </a:p>
        </p:txBody>
      </p:sp>
      <p:sp>
        <p:nvSpPr>
          <p:cNvPr name="TextBox 4" id="4"/>
          <p:cNvSpPr txBox="true"/>
          <p:nvPr/>
        </p:nvSpPr>
        <p:spPr>
          <a:xfrm rot="0">
            <a:off x="1422379" y="1745455"/>
            <a:ext cx="6666475" cy="6380480"/>
          </a:xfrm>
          <a:prstGeom prst="rect">
            <a:avLst/>
          </a:prstGeom>
        </p:spPr>
        <p:txBody>
          <a:bodyPr anchor="t" rtlCol="false" tIns="0" lIns="0" bIns="0" rIns="0">
            <a:spAutoFit/>
          </a:bodyPr>
          <a:lstStyle/>
          <a:p>
            <a:pPr marL="496571" indent="-248285" lvl="1">
              <a:lnSpc>
                <a:spcPts val="3220"/>
              </a:lnSpc>
              <a:buFont typeface="Arial"/>
              <a:buChar char="•"/>
            </a:pPr>
            <a:r>
              <a:rPr lang="en-US" sz="2300">
                <a:solidFill>
                  <a:srgbClr val="FFFFFF"/>
                </a:solidFill>
                <a:latin typeface="Open Sauce Medium"/>
              </a:rPr>
              <a:t>Training Process: The selected ML model is trained with preprocessed data, iteratively adjusting parameters to minimize the gap between predicted and actual outcomes.</a:t>
            </a:r>
          </a:p>
          <a:p>
            <a:pPr>
              <a:lnSpc>
                <a:spcPts val="3220"/>
              </a:lnSpc>
            </a:pPr>
          </a:p>
          <a:p>
            <a:pPr marL="496571" indent="-248285" lvl="1">
              <a:lnSpc>
                <a:spcPts val="3220"/>
              </a:lnSpc>
              <a:buFont typeface="Arial"/>
              <a:buChar char="•"/>
            </a:pPr>
            <a:r>
              <a:rPr lang="en-US" sz="2300">
                <a:solidFill>
                  <a:srgbClr val="FFFFFF"/>
                </a:solidFill>
                <a:latin typeface="Open Sauce Medium"/>
              </a:rPr>
              <a:t>Cross-Validation: training the model on some subsets and validating on others to estimate performance on unseen data.</a:t>
            </a:r>
          </a:p>
          <a:p>
            <a:pPr>
              <a:lnSpc>
                <a:spcPts val="3220"/>
              </a:lnSpc>
            </a:pPr>
          </a:p>
          <a:p>
            <a:pPr marL="496571" indent="-248285" lvl="1">
              <a:lnSpc>
                <a:spcPts val="3220"/>
              </a:lnSpc>
              <a:buFont typeface="Arial"/>
              <a:buChar char="•"/>
            </a:pPr>
            <a:r>
              <a:rPr lang="en-US" sz="2300">
                <a:solidFill>
                  <a:srgbClr val="FFFFFF"/>
                </a:solidFill>
                <a:latin typeface="Open Sauce Medium"/>
              </a:rPr>
              <a:t>Hyperparameter Tuning: It optimizes model performance and generalization by selecting optimal values for non-learned parameters (e.g., learning rate, regularization strength) using methods like grid search or random search.</a:t>
            </a:r>
          </a:p>
        </p:txBody>
      </p:sp>
      <p:sp>
        <p:nvSpPr>
          <p:cNvPr name="TextBox 5" id="5"/>
          <p:cNvSpPr txBox="true"/>
          <p:nvPr/>
        </p:nvSpPr>
        <p:spPr>
          <a:xfrm rot="0">
            <a:off x="11995220" y="670024"/>
            <a:ext cx="4675042" cy="650676"/>
          </a:xfrm>
          <a:prstGeom prst="rect">
            <a:avLst/>
          </a:prstGeom>
        </p:spPr>
        <p:txBody>
          <a:bodyPr anchor="t" rtlCol="false" tIns="0" lIns="0" bIns="0" rIns="0">
            <a:spAutoFit/>
          </a:bodyPr>
          <a:lstStyle/>
          <a:p>
            <a:pPr algn="ctr">
              <a:lnSpc>
                <a:spcPts val="5396"/>
              </a:lnSpc>
              <a:spcBef>
                <a:spcPct val="0"/>
              </a:spcBef>
            </a:pPr>
            <a:r>
              <a:rPr lang="en-US" sz="3854" u="sng">
                <a:solidFill>
                  <a:srgbClr val="FFFFFF"/>
                </a:solidFill>
                <a:latin typeface="Open Sauce Bold"/>
              </a:rPr>
              <a:t>Model Evaluation</a:t>
            </a:r>
          </a:p>
        </p:txBody>
      </p:sp>
      <p:sp>
        <p:nvSpPr>
          <p:cNvPr name="TextBox 6" id="6"/>
          <p:cNvSpPr txBox="true"/>
          <p:nvPr/>
        </p:nvSpPr>
        <p:spPr>
          <a:xfrm rot="0">
            <a:off x="10739228" y="1836760"/>
            <a:ext cx="7187026" cy="4821174"/>
          </a:xfrm>
          <a:prstGeom prst="rect">
            <a:avLst/>
          </a:prstGeom>
        </p:spPr>
        <p:txBody>
          <a:bodyPr anchor="t" rtlCol="false" tIns="0" lIns="0" bIns="0" rIns="0">
            <a:spAutoFit/>
          </a:bodyPr>
          <a:lstStyle/>
          <a:p>
            <a:pPr marL="496845" indent="-248423" lvl="1">
              <a:lnSpc>
                <a:spcPts val="3221"/>
              </a:lnSpc>
              <a:buFont typeface="Arial"/>
              <a:buChar char="•"/>
            </a:pPr>
            <a:r>
              <a:rPr lang="en-US" sz="2301">
                <a:solidFill>
                  <a:srgbClr val="FFFFFF"/>
                </a:solidFill>
                <a:latin typeface="Open Sauce Medium"/>
              </a:rPr>
              <a:t>Evaluation Metrics: Common metrics like accuracy, precision, recall, and F1-score assess the model's performance. Accuracy measures overall correctness, while precision, recall, and F1-score gauge its ability to classify spam and non-spam emails.</a:t>
            </a:r>
          </a:p>
          <a:p>
            <a:pPr>
              <a:lnSpc>
                <a:spcPts val="3221"/>
              </a:lnSpc>
            </a:pPr>
          </a:p>
          <a:p>
            <a:pPr marL="496845" indent="-248423" lvl="1">
              <a:lnSpc>
                <a:spcPts val="3221"/>
              </a:lnSpc>
              <a:buFont typeface="Arial"/>
              <a:buChar char="•"/>
            </a:pPr>
            <a:r>
              <a:rPr lang="en-US" sz="2301">
                <a:solidFill>
                  <a:srgbClr val="FFFFFF"/>
                </a:solidFill>
                <a:latin typeface="Open Sauce Medium"/>
              </a:rPr>
              <a:t>Accuracy: Accuracy measures the overall correctness of the model's predictions, indicating the proportion of correctly classified instances (both spam and non-spam) out of the total instances.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DAGARv_Veg0</dc:identifier>
  <dcterms:modified xsi:type="dcterms:W3CDTF">2011-08-01T06:04:30Z</dcterms:modified>
  <cp:revision>1</cp:revision>
  <dc:title>Team Titians presentas</dc:title>
</cp:coreProperties>
</file>

<file path=docProps/thumbnail.jpeg>
</file>